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 b="def" i="def"/>
      <a:tcStyle>
        <a:tcBdr/>
        <a:fill>
          <a:solidFill>
            <a:srgbClr val="E7F0F8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 b="def" i="def"/>
      <a:tcStyle>
        <a:tcBdr/>
        <a:fill>
          <a:solidFill>
            <a:srgbClr val="EDF4E9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 b="def" i="def"/>
      <a:tcStyle>
        <a:tcBdr/>
        <a:fill>
          <a:solidFill>
            <a:srgbClr val="F5E7E9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222222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381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381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solidFill>
            <a:srgbClr val="222222">
              <a:alpha val="20000"/>
            </a:srgbClr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127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222222"/>
              </a:solidFill>
              <a:prstDash val="solid"/>
              <a:round/>
            </a:ln>
          </a:left>
          <a:right>
            <a:ln w="12700" cap="flat">
              <a:solidFill>
                <a:srgbClr val="222222"/>
              </a:solidFill>
              <a:prstDash val="solid"/>
              <a:round/>
            </a:ln>
          </a:right>
          <a:top>
            <a:ln w="127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solidFill>
                <a:srgbClr val="222222"/>
              </a:solidFill>
              <a:prstDash val="solid"/>
              <a:round/>
            </a:ln>
          </a:insideH>
          <a:insideV>
            <a:ln w="12700" cap="flat">
              <a:solidFill>
                <a:srgbClr val="22222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5" name="Body Level One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pc="120" sz="2400">
                <a:solidFill>
                  <a:srgbClr val="838787"/>
                </a:solidFill>
              </a:defRPr>
            </a:lvl1pPr>
            <a:lvl2pPr marL="758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2pPr>
            <a:lvl3pPr marL="1202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3pPr>
            <a:lvl4pPr marL="1647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4pPr>
            <a:lvl5pPr marL="2091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Body Level One…"/>
          <p:cNvSpPr txBox="1"/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Image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Image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5" name="Callout"/>
          <p:cNvSpPr/>
          <p:nvPr/>
        </p:nvSpPr>
        <p:spPr>
          <a:xfrm>
            <a:off x="469898" y="2362198"/>
            <a:ext cx="12065005" cy="5229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</a:p>
        </p:txBody>
      </p:sp>
      <p:sp>
        <p:nvSpPr>
          <p:cNvPr id="126" name="Body Level One…"/>
          <p:cNvSpPr txBox="1"/>
          <p:nvPr>
            <p:ph type="body" sz="quarter" idx="1"/>
          </p:nvPr>
        </p:nvSpPr>
        <p:spPr>
          <a:xfrm>
            <a:off x="889000" y="2908300"/>
            <a:ext cx="11226800" cy="1297945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Johnny Appleseed"/>
          <p:cNvSpPr txBox="1"/>
          <p:nvPr>
            <p:ph type="body" sz="quarter" idx="13"/>
          </p:nvPr>
        </p:nvSpPr>
        <p:spPr>
          <a:xfrm>
            <a:off x="406400" y="7789333"/>
            <a:ext cx="12192000" cy="863609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128" name="Text"/>
          <p:cNvSpPr txBox="1"/>
          <p:nvPr>
            <p:ph type="body" sz="quarter" idx="14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1673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2117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5624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3006911" indent="-1228911">
              <a:spcBef>
                <a:spcPts val="0"/>
              </a:spcBef>
              <a:buSzPct val="104999"/>
              <a:buChar char="‣"/>
              <a:defRPr sz="9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Image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8" name="Johnny Appleseed"/>
          <p:cNvSpPr txBox="1"/>
          <p:nvPr>
            <p:ph type="body" sz="quarter" idx="14"/>
          </p:nvPr>
        </p:nvSpPr>
        <p:spPr>
          <a:xfrm>
            <a:off x="5892800" y="7789333"/>
            <a:ext cx="6705600" cy="863609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06400" y="6140894"/>
            <a:ext cx="12192000" cy="268"/>
          </a:xfrm>
          <a:prstGeom prst="rect">
            <a:avLst/>
          </a:prstGeom>
          <a:ln w="38100">
            <a:solidFill>
              <a:srgbClr val="A6AAA9"/>
            </a:solidFill>
          </a:ln>
        </p:spPr>
        <p:txBody>
          <a:bodyPr anchor="ctr"/>
          <a:lstStyle>
            <a:lvl1pPr marL="444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889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333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7780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222500" indent="-444500">
              <a:lnSpc>
                <a:spcPct val="100000"/>
              </a:lnSpc>
              <a:spcBef>
                <a:spcPts val="28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12161861" y="4191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 flipV="1">
            <a:off x="5892800" y="6141010"/>
            <a:ext cx="6705601" cy="150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0" name="Image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pc="120" sz="2400">
                <a:solidFill>
                  <a:srgbClr val="838787"/>
                </a:solidFill>
              </a:defRPr>
            </a:lvl1pPr>
            <a:lvl2pPr marL="758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2pPr>
            <a:lvl3pPr marL="1202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3pPr>
            <a:lvl4pPr marL="1647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4pPr>
            <a:lvl5pPr marL="2091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" name="Body Level One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pc="120" sz="2400">
                <a:solidFill>
                  <a:srgbClr val="838787"/>
                </a:solidFill>
              </a:defRPr>
            </a:lvl1pPr>
            <a:lvl2pPr marL="758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2pPr>
            <a:lvl3pPr marL="1202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3pPr>
            <a:lvl4pPr marL="1647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4pPr>
            <a:lvl5pPr marL="2091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2" name="Body Level One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pc="120" sz="2400">
                <a:solidFill>
                  <a:srgbClr val="838787"/>
                </a:solidFill>
              </a:defRPr>
            </a:lvl1pPr>
            <a:lvl2pPr marL="758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2pPr>
            <a:lvl3pPr marL="1202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3pPr>
            <a:lvl4pPr marL="1647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4pPr>
            <a:lvl5pPr marL="2091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idx="13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ne"/>
          <p:cNvSpPr/>
          <p:nvPr/>
        </p:nvSpPr>
        <p:spPr>
          <a:xfrm flipV="1">
            <a:off x="406397" y="993160"/>
            <a:ext cx="12192006" cy="26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 spc="120" sz="2400">
                <a:solidFill>
                  <a:srgbClr val="838787"/>
                </a:solidFill>
              </a:defRPr>
            </a:lvl1pPr>
            <a:lvl2pPr marL="758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2pPr>
            <a:lvl3pPr marL="1202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3pPr>
            <a:lvl4pPr marL="16472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4pPr>
            <a:lvl5pPr marL="2091763" indent="-313763" defTabSz="457200">
              <a:spcBef>
                <a:spcPts val="0"/>
              </a:spcBef>
              <a:buSzPct val="104999"/>
              <a:buChar char="‣"/>
              <a:defRPr spc="120" sz="2400">
                <a:solidFill>
                  <a:srgbClr val="83878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Image"/>
          <p:cNvSpPr/>
          <p:nvPr>
            <p:ph type="pic" sz="half" idx="13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Title Text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4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12186626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397" y="6140894"/>
            <a:ext cx="12192006" cy="268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19444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70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1pPr>
      <a:lvl2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2pPr>
      <a:lvl3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3pPr>
      <a:lvl4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4pPr>
      <a:lvl5pPr marL="0" marR="0" indent="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5pPr>
      <a:lvl6pPr marL="2928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6pPr>
      <a:lvl7pPr marL="3372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7pPr>
      <a:lvl8pPr marL="38174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8pPr>
      <a:lvl9pPr marL="4261970" marR="0" indent="-705970" algn="l" defTabSz="584200" rtl="0" latinLnBrk="0">
        <a:lnSpc>
          <a:spcPct val="80000"/>
        </a:lnSpc>
        <a:spcBef>
          <a:spcPts val="23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54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9pPr>
    </p:bodyStyle>
    <p:otherStyle>
      <a:lvl1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0" algn="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oised for growth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14600"/>
            </a:lvl1pPr>
          </a:lstStyle>
          <a:p>
            <a:pPr/>
            <a:r>
              <a:t>poised for growth</a:t>
            </a:r>
          </a:p>
        </p:txBody>
      </p:sp>
      <p:sp>
        <p:nvSpPr>
          <p:cNvPr id="171" name="West Virginia Brewing Industr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West Virginia Brewing Industry</a:t>
            </a:r>
          </a:p>
        </p:txBody>
      </p:sp>
      <p:sp>
        <p:nvSpPr>
          <p:cNvPr id="172" name="BrilliantStream.com"/>
          <p:cNvSpPr txBox="1"/>
          <p:nvPr/>
        </p:nvSpPr>
        <p:spPr>
          <a:xfrm>
            <a:off x="9966197" y="8502650"/>
            <a:ext cx="2394713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BrilliantStream.com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/>
            <a:r>
              <a:t>Text</a:t>
            </a:r>
          </a:p>
        </p:txBody>
      </p:sp>
      <p:sp>
        <p:nvSpPr>
          <p:cNvPr id="20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7359">
              <a:spcBef>
                <a:spcPts val="2200"/>
              </a:spcBef>
              <a:defRPr sz="4800"/>
            </a:pPr>
          </a:p>
        </p:txBody>
      </p:sp>
      <p:sp>
        <p:nvSpPr>
          <p:cNvPr id="205" name="Body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pic>
        <p:nvPicPr>
          <p:cNvPr id="206" name="ABOLITIONIST-0.jpg" descr="ABOLITIONIST-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0" y="0"/>
            <a:ext cx="13131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3220" y="0"/>
            <a:ext cx="973836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arkersburg Brewing"/>
          <p:cNvSpPr txBox="1"/>
          <p:nvPr/>
        </p:nvSpPr>
        <p:spPr>
          <a:xfrm>
            <a:off x="8071169" y="114294"/>
            <a:ext cx="4704458" cy="5080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Parkersburg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he Peddler Brewpub"/>
          <p:cNvSpPr txBox="1"/>
          <p:nvPr/>
        </p:nvSpPr>
        <p:spPr>
          <a:xfrm>
            <a:off x="8052340" y="215895"/>
            <a:ext cx="4684273" cy="5080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The Peddler Brewpub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Mountain State Brewing"/>
          <p:cNvSpPr txBox="1"/>
          <p:nvPr/>
        </p:nvSpPr>
        <p:spPr>
          <a:xfrm>
            <a:off x="7625243" y="190494"/>
            <a:ext cx="5113710" cy="5080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Mountain State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4488" y="0"/>
            <a:ext cx="979582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am &amp; Aryn Fonda • Weathered Ground Brewery"/>
          <p:cNvSpPr txBox="1"/>
          <p:nvPr>
            <p:ph type="body" sz="quarter" idx="1"/>
          </p:nvPr>
        </p:nvSpPr>
        <p:spPr>
          <a:xfrm>
            <a:off x="-44278" y="408938"/>
            <a:ext cx="13093356" cy="50800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Sam &amp; Aryn Fonda • 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Weathered Ground Brewery"/>
          <p:cNvSpPr txBox="1"/>
          <p:nvPr>
            <p:ph type="body" sz="quarter" idx="1"/>
          </p:nvPr>
        </p:nvSpPr>
        <p:spPr>
          <a:xfrm>
            <a:off x="463202" y="419098"/>
            <a:ext cx="12078397" cy="50800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3439"/>
            <a:ext cx="13004800" cy="80467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20"/>
            <a:ext cx="13004800" cy="803656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705" y="926896"/>
            <a:ext cx="13445773" cy="831957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WeatheredGround - 1 (13).jpg" descr="WeatheredGround - 1 (13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37021"/>
            <a:ext cx="13004800" cy="87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Weathered Ground Brewery"/>
          <p:cNvSpPr txBox="1"/>
          <p:nvPr>
            <p:ph type="body" sz="quarter" idx="1"/>
          </p:nvPr>
        </p:nvSpPr>
        <p:spPr>
          <a:xfrm>
            <a:off x="406397" y="342895"/>
            <a:ext cx="12192007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V Brewing Indust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175" name="National Big Picture"/>
          <p:cNvSpPr txBox="1"/>
          <p:nvPr>
            <p:ph type="title"/>
          </p:nvPr>
        </p:nvSpPr>
        <p:spPr>
          <a:xfrm>
            <a:off x="406400" y="153035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National Big Picture </a:t>
            </a:r>
          </a:p>
        </p:txBody>
      </p:sp>
      <p:sp>
        <p:nvSpPr>
          <p:cNvPr id="176" name="5,500 breweries, up from under 100 in late 1970s…"/>
          <p:cNvSpPr txBox="1"/>
          <p:nvPr>
            <p:ph type="body" idx="13"/>
          </p:nvPr>
        </p:nvSpPr>
        <p:spPr>
          <a:xfrm>
            <a:off x="406400" y="2778473"/>
            <a:ext cx="12192000" cy="61087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5,500 breweries, up from under 100 in late 1970s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Growth in a competitive, maturing marketplace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Large breweries squeezed by small ones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Microbreweries with taprooms most successful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Craft volume up 6% in 2016. 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Dollar share of craft up to 21.9% of beer market in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15.jpeg" descr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4442"/>
            <a:ext cx="13004800" cy="804471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Weathered Ground Brewery"/>
          <p:cNvSpPr txBox="1"/>
          <p:nvPr>
            <p:ph type="body" sz="quarter" idx="1"/>
          </p:nvPr>
        </p:nvSpPr>
        <p:spPr>
          <a:xfrm>
            <a:off x="406400" y="3428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Weathered Ground Brewery</a:t>
            </a:r>
          </a:p>
        </p:txBody>
      </p:sp>
      <p:pic>
        <p:nvPicPr>
          <p:cNvPr id="241" name="WeatheredGround2 - 1 (9).jpg" descr="WeatheredGround2 - 1 (9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3439"/>
            <a:ext cx="13004800" cy="8046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athan Herrold • Bridge Brew Works"/>
          <p:cNvSpPr txBox="1"/>
          <p:nvPr>
            <p:ph type="body" sz="quarter" idx="1"/>
          </p:nvPr>
        </p:nvSpPr>
        <p:spPr>
          <a:xfrm>
            <a:off x="406397" y="419098"/>
            <a:ext cx="12192007" cy="50800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Nathan Herrold • Bridge Brew Works</a:t>
            </a:r>
          </a:p>
        </p:txBody>
      </p:sp>
      <p:pic>
        <p:nvPicPr>
          <p:cNvPr id="245" name="Iapetus - 1 (2) copy.jpg" descr="Iapetus - 1 (2)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273" y="1173372"/>
            <a:ext cx="7196730" cy="7406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20.jpeg" descr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Bridge Brew - 1 (15).jpg" descr="Bridge Brew - 1 (15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7218"/>
            <a:ext cx="13004800" cy="893916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Bridge Brew Works"/>
          <p:cNvSpPr txBox="1"/>
          <p:nvPr>
            <p:ph type="body" sz="quarter" idx="1"/>
          </p:nvPr>
        </p:nvSpPr>
        <p:spPr>
          <a:xfrm>
            <a:off x="406396" y="380995"/>
            <a:ext cx="12192007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  <p:pic>
        <p:nvPicPr>
          <p:cNvPr id="258" name="image23.jpeg" descr="imag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7069"/>
            <a:ext cx="13004800" cy="8676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V Brewing Indust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179" name="Small &amp; independent Breweries GROW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Small &amp; independent Breweries GROWING</a:t>
            </a:r>
          </a:p>
        </p:txBody>
      </p:sp>
      <p:sp>
        <p:nvSpPr>
          <p:cNvPr id="180" name="Local is still in. Consumers want it.…"/>
          <p:cNvSpPr txBox="1"/>
          <p:nvPr>
            <p:ph type="body" idx="13"/>
          </p:nvPr>
        </p:nvSpPr>
        <p:spPr>
          <a:xfrm>
            <a:off x="406400" y="2791173"/>
            <a:ext cx="12192000" cy="61087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Local is still in. Consumers want it.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Innovation in brewing and beer styles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Growing customer interest creates upside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More focus on quality, variety that consumer wants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Price increases lead to more profitability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Community leaders love them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BridgeBrew5-16 - 3.jpg" descr="BridgeBrew5-16 -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511" y="0"/>
            <a:ext cx="120857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Bridge Brew Works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Bridge Brew 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Big timber Sam - 1.jpg" descr="Big timber Sam -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19"/>
            <a:ext cx="13004800" cy="8036562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am Mauzy • 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Sam Mauzy • 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29.jpeg" descr="imag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Ashley &amp; Matt Kwasniewski • 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Ashley &amp; Matt Kwasniewski • 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  <p:pic>
        <p:nvPicPr>
          <p:cNvPr id="275" name="image30.jpeg" descr="image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2183"/>
            <a:ext cx="13004800" cy="8036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  <p:sp>
        <p:nvSpPr>
          <p:cNvPr id="278" name="New brewery building undergoing redevelopment"/>
          <p:cNvSpPr txBox="1"/>
          <p:nvPr/>
        </p:nvSpPr>
        <p:spPr>
          <a:xfrm>
            <a:off x="2075269" y="7705214"/>
            <a:ext cx="5708219" cy="413767"/>
          </a:xfrm>
          <a:prstGeom prst="rect">
            <a:avLst/>
          </a:prstGeom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14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New brewery building undergoing redevelopment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Big timber Brewing"/>
          <p:cNvSpPr txBox="1"/>
          <p:nvPr>
            <p:ph type="body" sz="quarter" idx="1"/>
          </p:nvPr>
        </p:nvSpPr>
        <p:spPr>
          <a:xfrm>
            <a:off x="406397" y="406395"/>
            <a:ext cx="12192007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  <p:sp>
        <p:nvSpPr>
          <p:cNvPr id="281" name="New brewery building undergoing redevelopment"/>
          <p:cNvSpPr txBox="1"/>
          <p:nvPr/>
        </p:nvSpPr>
        <p:spPr>
          <a:xfrm>
            <a:off x="5978397" y="2457449"/>
            <a:ext cx="601624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New brewery building undergoing redevelopment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33.jpeg" descr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9483"/>
            <a:ext cx="13004800" cy="869696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big timber brewing"/>
          <p:cNvSpPr txBox="1"/>
          <p:nvPr>
            <p:ph type="body" sz="quarter" idx="1"/>
          </p:nvPr>
        </p:nvSpPr>
        <p:spPr>
          <a:xfrm>
            <a:off x="393697" y="419098"/>
            <a:ext cx="12217407" cy="50800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WV Brewing Indust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183" name="MicroBreweries with Taproo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MicroBreweries with Taprooms</a:t>
            </a:r>
          </a:p>
        </p:txBody>
      </p:sp>
      <p:sp>
        <p:nvSpPr>
          <p:cNvPr id="184" name="The best business model for small brewery…"/>
          <p:cNvSpPr txBox="1"/>
          <p:nvPr>
            <p:ph type="body" idx="13"/>
          </p:nvPr>
        </p:nvSpPr>
        <p:spPr>
          <a:xfrm>
            <a:off x="406400" y="2562573"/>
            <a:ext cx="12192000" cy="61087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The best business model for small brewery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Smaller investment, higher profitability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Model helps accelerate distribution potential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Small, nimble, innovative. Can move with market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Not traditional restaurants. Emphasize beer not food.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Taprooms attract families, tourists, anchor redevelopment</a:t>
            </a:r>
          </a:p>
          <a:p>
            <a:pPr marL="422275" indent="-422275" defTabSz="554990">
              <a:lnSpc>
                <a:spcPct val="100000"/>
              </a:lnSpc>
              <a:spcBef>
                <a:spcPts val="26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Compatible with commercial-industrial &amp; downtowns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  <p:pic>
        <p:nvPicPr>
          <p:cNvPr id="287" name="image34.jpeg" descr="imag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19"/>
            <a:ext cx="13004800" cy="8036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35.jpeg" descr="image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36.jpeg" descr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38.jpeg" descr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8519"/>
            <a:ext cx="13004800" cy="8036562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39.jpeg" descr="imag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big timber brewing"/>
          <p:cNvSpPr txBox="1"/>
          <p:nvPr>
            <p:ph type="body" sz="quarter" idx="1"/>
          </p:nvPr>
        </p:nvSpPr>
        <p:spPr>
          <a:xfrm>
            <a:off x="406400" y="406395"/>
            <a:ext cx="12192000" cy="50800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ctr" defTabSz="584200">
              <a:defRPr spc="0" sz="28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big timber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40.jpeg" descr="imag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28717"/>
            <a:ext cx="13004800" cy="829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oised for growth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14600"/>
            </a:lvl1pPr>
          </a:lstStyle>
          <a:p>
            <a:pPr/>
            <a:r>
              <a:t>poised for growth</a:t>
            </a:r>
          </a:p>
        </p:txBody>
      </p:sp>
      <p:sp>
        <p:nvSpPr>
          <p:cNvPr id="306" name="West Virginia Brewing Industry"/>
          <p:cNvSpPr txBox="1"/>
          <p:nvPr>
            <p:ph type="body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West Virginia Brewing Industry</a:t>
            </a:r>
          </a:p>
        </p:txBody>
      </p:sp>
      <p:sp>
        <p:nvSpPr>
          <p:cNvPr id="307" name="BrilliantStream.com"/>
          <p:cNvSpPr txBox="1"/>
          <p:nvPr/>
        </p:nvSpPr>
        <p:spPr>
          <a:xfrm>
            <a:off x="9966197" y="8502649"/>
            <a:ext cx="23947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BrilliantStream.com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WV Brewing Industry"/>
          <p:cNvSpPr txBox="1"/>
          <p:nvPr>
            <p:ph type="body" sz="quarter" idx="1"/>
          </p:nvPr>
        </p:nvSpPr>
        <p:spPr>
          <a:xfrm>
            <a:off x="406400" y="444500"/>
            <a:ext cx="11176000" cy="457200"/>
          </a:xfrm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310" name="prime areas for brewery develo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prime areas for brewery development</a:t>
            </a:r>
          </a:p>
        </p:txBody>
      </p:sp>
      <p:sp>
        <p:nvSpPr>
          <p:cNvPr id="311" name="Charleston (1 brewery)…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Charleston (1 brewery)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Huntington (1 brewery)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Clarksburg–Bridgeport (0 breweries)</a:t>
            </a:r>
          </a:p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chemeClr val="accent4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Martinsburg (0 breweries)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WV brewing indust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314" name="Growth potential in Charleston–Huntingt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Growth potential in Charleston–Huntington</a:t>
            </a:r>
          </a:p>
        </p:txBody>
      </p:sp>
      <p:sp>
        <p:nvSpPr>
          <p:cNvPr id="315" name="Charleston–Huntington Primary Statistical Area (PSA) contained 698,809 people, ranking it the 79th largest PSA out of the 569 PSAs in the nation. (2014)…"/>
          <p:cNvSpPr txBox="1"/>
          <p:nvPr>
            <p:ph type="body" idx="13"/>
          </p:nvPr>
        </p:nvSpPr>
        <p:spPr>
          <a:xfrm>
            <a:off x="406400" y="2778473"/>
            <a:ext cx="12192000" cy="61087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Charleston–Huntington Primary Statistical Area (PSA) contained 698,809 people, ranking it the 79th largest PSA out of the 569 PSAs in the nation. (2014)</a:t>
            </a: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Charleston-Huntington has 2 breweries</a:t>
            </a: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Huntsville, Alabama, the 80th largest PSA, has 8 breweries.</a:t>
            </a: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13764" indent="-313764" defTabSz="457200">
              <a:lnSpc>
                <a:spcPts val="4700"/>
              </a:lnSpc>
              <a:spcBef>
                <a:spcPts val="0"/>
              </a:spcBef>
              <a:buClr>
                <a:schemeClr val="accent1"/>
              </a:buClr>
              <a:buSzPct val="104999"/>
              <a:buFont typeface="Avenir Next"/>
              <a:buChar char="‣"/>
              <a:defRPr cap="none" sz="28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Springfield, Massachusetts, the 78th largest PSA, has 13 breweries.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WV Brewing Indust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chemeClr val="accent4"/>
                </a:solidFill>
              </a:defRPr>
            </a:lvl1pPr>
          </a:lstStyle>
          <a:p>
            <a:pPr/>
            <a:r>
              <a:t>WV Brewing Industry</a:t>
            </a:r>
          </a:p>
        </p:txBody>
      </p:sp>
      <p:sp>
        <p:nvSpPr>
          <p:cNvPr id="187" name="WV CRAFT Brewery History"/>
          <p:cNvSpPr txBox="1"/>
          <p:nvPr>
            <p:ph type="title"/>
          </p:nvPr>
        </p:nvSpPr>
        <p:spPr>
          <a:xfrm>
            <a:off x="406400" y="153035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WV CRAFT Brewery History</a:t>
            </a:r>
          </a:p>
        </p:txBody>
      </p:sp>
      <p:sp>
        <p:nvSpPr>
          <p:cNvPr id="188" name="1991 – Legislature adopts Brewpub Law…"/>
          <p:cNvSpPr txBox="1"/>
          <p:nvPr>
            <p:ph type="body" idx="13"/>
          </p:nvPr>
        </p:nvSpPr>
        <p:spPr>
          <a:xfrm>
            <a:off x="406400" y="3060700"/>
            <a:ext cx="12192000" cy="6108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44500" indent="-444500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400">
                <a:solidFill>
                  <a:srgbClr val="FFD3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1991 – Legislature adopts Brewpub Law</a:t>
            </a:r>
          </a:p>
          <a:p>
            <a:pPr marL="431425" indent="-431425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300">
                <a:solidFill>
                  <a:srgbClr val="FFD3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1992 – 1st new generation brewpub opens</a:t>
            </a:r>
          </a:p>
          <a:p>
            <a:pPr marL="431425" indent="-431425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300">
                <a:solidFill>
                  <a:srgbClr val="FFD3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2009 –</a:t>
            </a:r>
            <a:r>
              <a:rPr sz="3200"/>
              <a:t> Only 5 breweries • Alcohol cap raised </a:t>
            </a:r>
            <a:endParaRPr sz="3200"/>
          </a:p>
          <a:p>
            <a:pPr marL="418351" indent="-418351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rgbClr val="FFD3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Today – 27 breweries</a:t>
            </a:r>
          </a:p>
          <a:p>
            <a:pPr marL="418351" indent="-418351">
              <a:lnSpc>
                <a:spcPct val="100000"/>
              </a:lnSpc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3200">
                <a:solidFill>
                  <a:srgbClr val="FFD3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12 new ones in 2016 and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ort Story brewing"/>
          <p:cNvSpPr txBox="1"/>
          <p:nvPr/>
        </p:nvSpPr>
        <p:spPr>
          <a:xfrm>
            <a:off x="7921814" y="177795"/>
            <a:ext cx="4799968" cy="533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30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Short Story brewing</a:t>
            </a:r>
          </a:p>
        </p:txBody>
      </p:sp>
      <p:pic>
        <p:nvPicPr>
          <p:cNvPr id="191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3439"/>
            <a:ext cx="13004800" cy="8046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tumptown Ales"/>
          <p:cNvSpPr txBox="1"/>
          <p:nvPr/>
        </p:nvSpPr>
        <p:spPr>
          <a:xfrm>
            <a:off x="8896173" y="101594"/>
            <a:ext cx="3706970" cy="5461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>
              <a:lnSpc>
                <a:spcPct val="80000"/>
              </a:lnSpc>
              <a:spcBef>
                <a:spcPts val="2300"/>
              </a:spcBef>
              <a:defRPr cap="all" sz="30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Stumptown 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5552.JPG" descr="IMG_5552.JPG"/>
          <p:cNvPicPr>
            <a:picLocks noChangeAspect="1"/>
          </p:cNvPicPr>
          <p:nvPr/>
        </p:nvPicPr>
        <p:blipFill>
          <a:blip r:embed="rId3">
            <a:extLst/>
          </a:blip>
          <a:srcRect l="12131" t="7002" r="12131" b="17259"/>
          <a:stretch>
            <a:fillRect/>
          </a:stretch>
        </p:blipFill>
        <p:spPr>
          <a:xfrm>
            <a:off x="-199629" y="-7343"/>
            <a:ext cx="13404058" cy="10053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Greenbrier Valley Brewing"/>
          <p:cNvSpPr txBox="1"/>
          <p:nvPr/>
        </p:nvSpPr>
        <p:spPr>
          <a:xfrm>
            <a:off x="6197382" y="165094"/>
            <a:ext cx="6587075" cy="533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30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Greenbrier Valley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pPr/>
            <a:r>
              <a:t>Text</a:t>
            </a:r>
          </a:p>
        </p:txBody>
      </p:sp>
      <p:pic>
        <p:nvPicPr>
          <p:cNvPr id="200" name="Berkeley Springs - 1 (3).jpg" descr="Berkeley Springs - 1 (3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90550" y="-25400"/>
            <a:ext cx="14185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Berkeley Springs Brewing"/>
          <p:cNvSpPr txBox="1"/>
          <p:nvPr/>
        </p:nvSpPr>
        <p:spPr>
          <a:xfrm>
            <a:off x="6274830" y="251436"/>
            <a:ext cx="6486934" cy="533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cap="all" sz="3000">
                <a:solidFill>
                  <a:srgbClr val="23232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Berkeley Springs Brewing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222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222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